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slideLayout" Target="../slideLayouts/slideLayout1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Presented by Nikhil Mohan Tattfale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February 7, 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817483"/>
            <a:ext cx="7346513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Recommendations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4616" y="1862018"/>
            <a:ext cx="3144560" cy="3329226"/>
          </a:xfrm>
          <a:prstGeom prst="roundRect">
            <a:avLst>
              <a:gd name="adj" fmla="val 28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52143" y="2079546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5260" y="2252663"/>
            <a:ext cx="283369" cy="2833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2143" y="2903458"/>
            <a:ext cx="270950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Expand Female Customer Base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2143" y="3675936"/>
            <a:ext cx="2709505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Targeted marketing and product expansion for women.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073366" y="1862018"/>
            <a:ext cx="3144679" cy="3329226"/>
          </a:xfrm>
          <a:prstGeom prst="roundRect">
            <a:avLst>
              <a:gd name="adj" fmla="val 28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290893" y="2079546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4010" y="2252663"/>
            <a:ext cx="283369" cy="28336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290893" y="2903458"/>
            <a:ext cx="2709624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Enhance Subscription Value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4290893" y="3675936"/>
            <a:ext cx="2709624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Exclusive discounts, free shipping, loyalty points for subscribers.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7412236" y="1862018"/>
            <a:ext cx="3144679" cy="3329226"/>
          </a:xfrm>
          <a:prstGeom prst="roundRect">
            <a:avLst>
              <a:gd name="adj" fmla="val 28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7629763" y="2079546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2880" y="2252663"/>
            <a:ext cx="283369" cy="28336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29763" y="2903458"/>
            <a:ext cx="2709624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Optimize Discount Strategy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7629763" y="3675936"/>
            <a:ext cx="2709624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Selective discounting, flash sales, product bundles.</a:t>
            </a:r>
            <a:endParaRPr lang="en-US" sz="1650" dirty="0"/>
          </a:p>
        </p:txBody>
      </p:sp>
      <p:sp>
        <p:nvSpPr>
          <p:cNvPr id="18" name="Shape 13"/>
          <p:cNvSpPr/>
          <p:nvPr/>
        </p:nvSpPr>
        <p:spPr>
          <a:xfrm>
            <a:off x="10751106" y="1862018"/>
            <a:ext cx="3144679" cy="3329226"/>
          </a:xfrm>
          <a:prstGeom prst="roundRect">
            <a:avLst>
              <a:gd name="adj" fmla="val 280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968633" y="2079546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41750" y="2252663"/>
            <a:ext cx="283369" cy="283369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68633" y="2903458"/>
            <a:ext cx="2709624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Strengthen Customer Acquisition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10968633" y="4003953"/>
            <a:ext cx="2709624" cy="969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Referral programs, first-purchase discounts, digital marketing.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34616" y="5385435"/>
            <a:ext cx="6483429" cy="2026682"/>
          </a:xfrm>
          <a:prstGeom prst="roundRect">
            <a:avLst>
              <a:gd name="adj" fmla="val 43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952143" y="5602962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F2F2F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260" y="5776079"/>
            <a:ext cx="283369" cy="283369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52143" y="6426875"/>
            <a:ext cx="3960495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Leverage High-Rated Products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952143" y="6871335"/>
            <a:ext cx="604837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Feature top-rated items prominently in marketing and inventory.</a:t>
            </a:r>
            <a:endParaRPr lang="en-US" sz="1650" dirty="0"/>
          </a:p>
        </p:txBody>
      </p:sp>
      <p:sp>
        <p:nvSpPr>
          <p:cNvPr id="28" name="Shape 21"/>
          <p:cNvSpPr/>
          <p:nvPr/>
        </p:nvSpPr>
        <p:spPr>
          <a:xfrm>
            <a:off x="7412236" y="5385435"/>
            <a:ext cx="6483548" cy="2026682"/>
          </a:xfrm>
          <a:prstGeom prst="roundRect">
            <a:avLst>
              <a:gd name="adj" fmla="val 435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9" name="Shape 22"/>
          <p:cNvSpPr/>
          <p:nvPr/>
        </p:nvSpPr>
        <p:spPr>
          <a:xfrm>
            <a:off x="7629763" y="5602962"/>
            <a:ext cx="629722" cy="629722"/>
          </a:xfrm>
          <a:prstGeom prst="roundRect">
            <a:avLst>
              <a:gd name="adj" fmla="val 14519241"/>
            </a:avLst>
          </a:prstGeom>
          <a:solidFill>
            <a:srgbClr val="F2F2F3"/>
          </a:solidFill>
          <a:ln/>
        </p:spPr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02880" y="5776079"/>
            <a:ext cx="283369" cy="283369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629763" y="6426875"/>
            <a:ext cx="3179921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Age-Targeted Marketing</a:t>
            </a:r>
            <a:endParaRPr lang="en-US" sz="2050" dirty="0"/>
          </a:p>
        </p:txBody>
      </p:sp>
      <p:sp>
        <p:nvSpPr>
          <p:cNvPr id="32" name="Text 24"/>
          <p:cNvSpPr/>
          <p:nvPr/>
        </p:nvSpPr>
        <p:spPr>
          <a:xfrm>
            <a:off x="7629763" y="6871335"/>
            <a:ext cx="604849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Tailor campaigns for Young Adults, Middle-aged, and Seniors.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0448"/>
            <a:ext cx="69761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28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analyzes e-commerce transactional data from 3,900 customer purchases to uncover key shopping patterns and support data-driven strategies.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1397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18349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7" name="Text 5"/>
          <p:cNvSpPr/>
          <p:nvPr/>
        </p:nvSpPr>
        <p:spPr>
          <a:xfrm>
            <a:off x="3861614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1051084" y="3780949"/>
            <a:ext cx="3993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Identify Customer Segments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427136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 different customer groups based on their spending habits.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21397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50505"/>
          </a:solidFill>
          <a:ln/>
        </p:spPr>
      </p:sp>
      <p:sp>
        <p:nvSpPr>
          <p:cNvPr id="11" name="Shape 9"/>
          <p:cNvSpPr/>
          <p:nvPr/>
        </p:nvSpPr>
        <p:spPr>
          <a:xfrm>
            <a:off x="7428548" y="318349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92298" y="287381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3" name="Text 11"/>
          <p:cNvSpPr/>
          <p:nvPr/>
        </p:nvSpPr>
        <p:spPr>
          <a:xfrm>
            <a:off x="10496371" y="30439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685842" y="3780949"/>
            <a:ext cx="3980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Analyze Product Preferences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427136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Determine which products are most popular and why.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82144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17" name="Shape 15"/>
          <p:cNvSpPr/>
          <p:nvPr/>
        </p:nvSpPr>
        <p:spPr>
          <a:xfrm>
            <a:off x="793790" y="579096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540" y="54812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19" name="Text 17"/>
          <p:cNvSpPr/>
          <p:nvPr/>
        </p:nvSpPr>
        <p:spPr>
          <a:xfrm>
            <a:off x="3861614" y="56514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8"/>
          <p:cNvSpPr/>
          <p:nvPr/>
        </p:nvSpPr>
        <p:spPr>
          <a:xfrm>
            <a:off x="1051084" y="6388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 Trends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051084" y="687883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Examine customer subscription behavior and its impact.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428548" y="5821442"/>
            <a:ext cx="6408063" cy="1677591"/>
          </a:xfrm>
          <a:prstGeom prst="roundRect">
            <a:avLst>
              <a:gd name="adj" fmla="val 8721"/>
            </a:avLst>
          </a:prstGeom>
          <a:solidFill>
            <a:srgbClr val="050505"/>
          </a:solidFill>
          <a:ln/>
        </p:spPr>
      </p:sp>
      <p:sp>
        <p:nvSpPr>
          <p:cNvPr id="23" name="Shape 21"/>
          <p:cNvSpPr/>
          <p:nvPr/>
        </p:nvSpPr>
        <p:spPr>
          <a:xfrm>
            <a:off x="7428548" y="579096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92298" y="548128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F2F2F3"/>
          </a:solidFill>
          <a:ln/>
        </p:spPr>
      </p:sp>
      <p:sp>
        <p:nvSpPr>
          <p:cNvPr id="25" name="Text 23"/>
          <p:cNvSpPr/>
          <p:nvPr/>
        </p:nvSpPr>
        <p:spPr>
          <a:xfrm>
            <a:off x="10496371" y="56514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100" dirty="0"/>
          </a:p>
        </p:txBody>
      </p:sp>
      <p:sp>
        <p:nvSpPr>
          <p:cNvPr id="26" name="Text 24"/>
          <p:cNvSpPr/>
          <p:nvPr/>
        </p:nvSpPr>
        <p:spPr>
          <a:xfrm>
            <a:off x="7685842" y="6388417"/>
            <a:ext cx="31973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Data-Driven Strategies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7685842" y="687883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 actionable insights for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1652" y="522922"/>
            <a:ext cx="4698087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Analysis Workflow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652" y="1421487"/>
            <a:ext cx="12966978" cy="58351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84885" y="1687996"/>
            <a:ext cx="2269219" cy="35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784885" y="2138411"/>
            <a:ext cx="2269219" cy="512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Gather raw sources and inputs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4416" y="3253539"/>
            <a:ext cx="502626" cy="5026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29167" y="6064346"/>
            <a:ext cx="2281687" cy="35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EDA &amp; Cleaning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29167" y="6514761"/>
            <a:ext cx="2281687" cy="512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Inspect data and fix issues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8698" y="5086369"/>
            <a:ext cx="502626" cy="50262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8513" y="1469022"/>
            <a:ext cx="2269219" cy="701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248513" y="2270107"/>
            <a:ext cx="2269219" cy="512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 and structure for access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5449" y="3203665"/>
            <a:ext cx="502625" cy="50262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92795" y="5889012"/>
            <a:ext cx="2269219" cy="701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Analytics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92795" y="6690096"/>
            <a:ext cx="2269219" cy="512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Derive metrics and insights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2326" y="5086369"/>
            <a:ext cx="502626" cy="50262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31652" y="7431762"/>
            <a:ext cx="1296697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comprehensive workflow ensures robust analysis, from raw data to actionable insights.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7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730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54147"/>
            <a:ext cx="4205168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Demographics (Age, Gender, Location, Subscription)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Purchase Information (Item, Category, Amount, Season, Size, Color)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Shopping Patterns (Discount, Promo, Previous Purchases, Frequency, Review, Shipping, Payment)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3499604"/>
            <a:ext cx="8279130" cy="171235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59981" y="5467112"/>
            <a:ext cx="82841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3,900 rows, 18 columns. Missing data: 37 values in 'Review Rating'.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5507"/>
            <a:ext cx="8059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79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Python and Pandas, we performed essential data cleaning and transformation.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759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331012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505319"/>
            <a:ext cx="3771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9957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Initial checks to understand data structure and summary statistics.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9759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31012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505319"/>
            <a:ext cx="31217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9957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Filled 37 missing 'Review Rating' values using median per product category.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97596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331012"/>
            <a:ext cx="4196358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505319"/>
            <a:ext cx="3409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99573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Converted all column names to snake_case for consistency.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1183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473422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6477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13814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Created 'age_group' and 'purchase_frequency_days' for deeper analysis.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11837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473422"/>
            <a:ext cx="6407944" cy="3048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647730"/>
            <a:ext cx="3441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 Consistency Check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13814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Removed redundant 'promo_code_used' column.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787" y="605195"/>
            <a:ext cx="8227457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Business Insights from SQL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8787" y="2236351"/>
            <a:ext cx="2745938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68787" y="2792254"/>
            <a:ext cx="573321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 customers: $157,690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8787" y="3329583"/>
            <a:ext cx="573321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 customers: $75,191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8787" y="3866912"/>
            <a:ext cx="573321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Significant gender gap, opportunity for female targeting.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6103" y="1850112"/>
            <a:ext cx="5162550" cy="2727603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87" y="5295662"/>
            <a:ext cx="5188029" cy="20894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500455" y="5631418"/>
            <a:ext cx="3675340" cy="343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6500455" y="6187321"/>
            <a:ext cx="736865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Express shipping customers spend slightly more ($60.48 vs $58.46).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6500455" y="6724650"/>
            <a:ext cx="7368659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Correlation between urgency and spending observed.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4534"/>
            <a:ext cx="12091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Performance &amp; Customer Behavior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3811" y="3146941"/>
            <a:ext cx="30480" cy="3098006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4" name="Shape 2"/>
          <p:cNvSpPr/>
          <p:nvPr/>
        </p:nvSpPr>
        <p:spPr>
          <a:xfrm>
            <a:off x="933331" y="379273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3722965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F2F2F3"/>
          </a:solidFill>
          <a:ln/>
        </p:spPr>
      </p:sp>
      <p:sp>
        <p:nvSpPr>
          <p:cNvPr id="6" name="Shape 4"/>
          <p:cNvSpPr/>
          <p:nvPr/>
        </p:nvSpPr>
        <p:spPr>
          <a:xfrm>
            <a:off x="1644372" y="3146941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878806" y="3381375"/>
            <a:ext cx="3479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878806" y="3871793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Gloves (3.86), Sandals (3.84), Boots (3.82) are top-rated. Prioritize these in marketing.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33331" y="5568553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0" name="Shape 8"/>
          <p:cNvSpPr/>
          <p:nvPr/>
        </p:nvSpPr>
        <p:spPr>
          <a:xfrm>
            <a:off x="878800" y="5498783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F2F2F3"/>
          </a:solidFill>
          <a:ln/>
        </p:spPr>
      </p:sp>
      <p:sp>
        <p:nvSpPr>
          <p:cNvPr id="11" name="Shape 9"/>
          <p:cNvSpPr/>
          <p:nvPr/>
        </p:nvSpPr>
        <p:spPr>
          <a:xfrm>
            <a:off x="1644372" y="4922758"/>
            <a:ext cx="12192238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878806" y="5157192"/>
            <a:ext cx="42545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878806" y="5647611"/>
            <a:ext cx="117233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Hat (50%), Sneakers (49.66%), Coat (49.07%) show high discount rates. Review pricing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6472" y="505539"/>
            <a:ext cx="8779073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 &amp; Subscriptions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1296472" y="2235279"/>
            <a:ext cx="2666048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Segmentation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1296472" y="2641997"/>
            <a:ext cx="3936444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Loyal customers (80%) drive most revenue, but new customer acquisition is low (2%).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1296472" y="3256359"/>
            <a:ext cx="3936444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attracting new customers and retaining returning ones.</a:t>
            </a:r>
            <a:endParaRPr lang="en-US" sz="13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6065" y="1402675"/>
            <a:ext cx="7675245" cy="316670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72" y="5021937"/>
            <a:ext cx="6640116" cy="25512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04866" y="5670233"/>
            <a:ext cx="326707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Repeat Buyers &amp; Subscriptions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9404866" y="6076950"/>
            <a:ext cx="3936444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72.5% of repeat buyers are not subscribed.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9404866" y="6444496"/>
            <a:ext cx="3936444" cy="493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Subscription benefits may not be compelling enough.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324" y="928330"/>
            <a:ext cx="7562255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Interactive Power BI Dashboard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5324" y="1945838"/>
            <a:ext cx="639103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dynamic dashboard for exploring key metrics and customer behavior.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5324" y="2427922"/>
            <a:ext cx="6391037" cy="2257068"/>
          </a:xfrm>
          <a:prstGeom prst="roundRect">
            <a:avLst>
              <a:gd name="adj" fmla="val 3644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03923" y="2646521"/>
            <a:ext cx="333958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Key Performance Indicators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903923" y="3121462"/>
            <a:ext cx="5953839" cy="116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Total Customers: 3,900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Avg. Purchase Amount: $59.8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Avg. Review Rating: 3.75/5.0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Subscription Rate: 27%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5324" y="4676620"/>
            <a:ext cx="6391037" cy="2257068"/>
          </a:xfrm>
          <a:prstGeom prst="roundRect">
            <a:avLst>
              <a:gd name="adj" fmla="val 3644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03923" y="489521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Visual Components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03923" y="5370159"/>
            <a:ext cx="5953839" cy="116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Revenue by Category (Clothing dominates)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Revenue by Age Group (Young Adults slightly higher)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Sales by Category &amp; Age Group</a:t>
            </a:r>
            <a:endParaRPr lang="en-US" sz="1500" dirty="0"/>
          </a:p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Subscription Status Distribution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61659" y="2541508"/>
            <a:ext cx="6391037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1659" y="3023592"/>
            <a:ext cx="6391037" cy="3491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2026-02-07T12:27:53Z</dcterms:created>
  <dcterms:modified xsi:type="dcterms:W3CDTF">2026-02-07T12:27:53Z</dcterms:modified>
</cp:coreProperties>
</file>